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  <p:sldMasterId id="2147483684" r:id="rId3"/>
    <p:sldMasterId id="2147483686" r:id="rId4"/>
    <p:sldMasterId id="2147483702" r:id="rId5"/>
  </p:sldMasterIdLst>
  <p:notesMasterIdLst>
    <p:notesMasterId r:id="rId14"/>
  </p:notesMasterIdLst>
  <p:sldIdLst>
    <p:sldId id="280" r:id="rId6"/>
    <p:sldId id="279" r:id="rId7"/>
    <p:sldId id="282" r:id="rId8"/>
    <p:sldId id="288" r:id="rId9"/>
    <p:sldId id="289" r:id="rId10"/>
    <p:sldId id="290" r:id="rId11"/>
    <p:sldId id="285" r:id="rId12"/>
    <p:sldId id="291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28" autoAdjust="0"/>
    <p:restoredTop sz="97912" autoAdjust="0"/>
  </p:normalViewPr>
  <p:slideViewPr>
    <p:cSldViewPr snapToGrid="0" showGuides="1">
      <p:cViewPr>
        <p:scale>
          <a:sx n="125" d="100"/>
          <a:sy n="125" d="100"/>
        </p:scale>
        <p:origin x="2208" y="840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27.05.2024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626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838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81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033591"/>
            <a:ext cx="11377084" cy="421004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800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89852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96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staff.com/at/news/der-dobot-erntet-wein-im-alleingang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7084" y="1897575"/>
            <a:ext cx="11056403" cy="1531425"/>
          </a:xfrm>
        </p:spPr>
        <p:txBody>
          <a:bodyPr/>
          <a:lstStyle/>
          <a:p>
            <a:r>
              <a:rPr lang="de-DE" sz="4000" dirty="0"/>
              <a:t>Traubenbeeren Erkennung mittels Tiefenkamera Azure Kinect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B90921B7-B29A-4977-860B-697B6196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420" b="1" i="0" u="none" strike="noStrike" kern="1200" cap="none" spc="6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Campus Sontheim</a:t>
            </a:r>
            <a:endParaRPr kumimoji="0" lang="de-DE" sz="1420" b="1" i="0" u="none" strike="noStrike" kern="1200" cap="none" spc="6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9C2254E-FFB6-47AF-AAB3-EA980215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4" y="3811104"/>
            <a:ext cx="11056403" cy="196943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36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Bearbeiter: Dominik Bücher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 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Betreuer: Prof. Dr.-Ing. Peter Ott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2800" b="1" i="0" u="none" strike="noStrike" kern="1200" cap="none" spc="8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Labor ….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F08FB34-7207-4C3C-86D2-06898C8F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  </a:t>
            </a:r>
            <a:fld id="{E6B5151A-17C4-4431-8407-112C0160A8B6}" type="slidenum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</a:t>
            </a:fld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21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54"/>
    </mc:Choice>
    <mc:Fallback xmlns="">
      <p:transition spd="slow" advTm="805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59427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Motivation: 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400" b="1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Weintrauben automatisch mittels Robot ernten</a:t>
            </a:r>
          </a:p>
          <a:p>
            <a:pPr lvl="5">
              <a:buFont typeface="Arial" panose="020B0604020202020204" pitchFamily="34" charset="0"/>
              <a:buChar char="›"/>
            </a:pPr>
            <a:r>
              <a:rPr lang="en-US" sz="2000" dirty="0"/>
              <a:t>DOBOT </a:t>
            </a:r>
            <a:r>
              <a:rPr lang="en-US" sz="2000" dirty="0" err="1"/>
              <a:t>Cobot</a:t>
            </a:r>
            <a:r>
              <a:rPr lang="en-US" sz="2000" dirty="0"/>
              <a:t> + AGV Vineyard Solution</a:t>
            </a:r>
          </a:p>
          <a:p>
            <a:pPr lvl="4">
              <a:buFont typeface="Arial" panose="020B0604020202020204" pitchFamily="34" charset="0"/>
              <a:buChar char="›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dazu direkt die Qualität überprüfen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Verwenden einer RGBD-Kamera, um die Qualität der Traube vor dem Ernten mittels Form und Farbe zu überprüfen</a:t>
            </a:r>
          </a:p>
          <a:p>
            <a:pPr lvl="5"/>
            <a:endParaRPr lang="de-DE" sz="1800" dirty="0"/>
          </a:p>
        </p:txBody>
      </p:sp>
      <p:pic>
        <p:nvPicPr>
          <p:cNvPr id="11" name="Grafik 10" descr="Ein Bild, das Gelände, Weinberg, draußen, Rebe enthält.&#10;&#10;Automatisch generierte Beschreibung">
            <a:extLst>
              <a:ext uri="{FF2B5EF4-FFF2-40B4-BE49-F238E27FC236}">
                <a16:creationId xmlns:a16="http://schemas.microsoft.com/office/drawing/2014/main" id="{FACC66CF-94F2-499D-814F-51D4C7995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6" t="8702" r="8859" b="583"/>
          <a:stretch/>
        </p:blipFill>
        <p:spPr>
          <a:xfrm>
            <a:off x="6189216" y="1527168"/>
            <a:ext cx="5764695" cy="38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5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50"/>
    </mc:Choice>
    <mc:Fallback xmlns="">
      <p:transition spd="slow" advTm="408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413837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Azure Kinect &amp; RANSAC: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Erfassung einer Punktewolke mittels Azure Kinect Kamera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RANSAC </a:t>
            </a:r>
            <a:r>
              <a:rPr lang="de-DE" sz="2400" dirty="0" err="1"/>
              <a:t>shape</a:t>
            </a:r>
            <a:r>
              <a:rPr lang="de-DE" sz="2400" dirty="0"/>
              <a:t> </a:t>
            </a:r>
            <a:r>
              <a:rPr lang="de-DE" sz="2400" dirty="0" err="1"/>
              <a:t>detection</a:t>
            </a:r>
            <a:r>
              <a:rPr lang="de-DE" sz="2400" dirty="0"/>
              <a:t> anwenden, um Trauben in der Punktewolke zu lokalisieren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Wingdings" panose="05000000000000000000" pitchFamily="2" charset="2"/>
              <a:buChar char="Ø"/>
            </a:pPr>
            <a:r>
              <a:rPr lang="de-DE" sz="2400" dirty="0"/>
              <a:t>Bei der Shape </a:t>
            </a:r>
            <a:r>
              <a:rPr lang="de-DE" sz="2400" dirty="0" err="1"/>
              <a:t>detection</a:t>
            </a:r>
            <a:r>
              <a:rPr lang="de-DE" sz="2400" dirty="0"/>
              <a:t> werden Kugelförmige Objekte in der Punktewolke gesucht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6" name="Grafik 5" descr="Ein Bild, das Wand, Im Haus, Mobiliar, Whiteboard enthält.&#10;&#10;Automatisch generierte Beschreibung">
            <a:extLst>
              <a:ext uri="{FF2B5EF4-FFF2-40B4-BE49-F238E27FC236}">
                <a16:creationId xmlns:a16="http://schemas.microsoft.com/office/drawing/2014/main" id="{B9CC8BB2-92F7-4B65-BF34-6118EA526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" t="29710" r="5571" b="4562"/>
          <a:stretch/>
        </p:blipFill>
        <p:spPr>
          <a:xfrm>
            <a:off x="6008782" y="1868556"/>
            <a:ext cx="5918322" cy="31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6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59"/>
    </mc:Choice>
    <mc:Fallback xmlns="">
      <p:transition spd="slow" advTm="343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7644594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Ergebnisse des RANSAC Algorithmus: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Kinderkunst, Zeichnung, Clipart, Kunst enthält.&#10;&#10;Automatisch generierte Beschreibung">
            <a:extLst>
              <a:ext uri="{FF2B5EF4-FFF2-40B4-BE49-F238E27FC236}">
                <a16:creationId xmlns:a16="http://schemas.microsoft.com/office/drawing/2014/main" id="{A7CF510B-6211-F95B-463E-708ACFB72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547" y="1381539"/>
            <a:ext cx="5076453" cy="4838148"/>
          </a:xfrm>
          <a:prstGeom prst="rect">
            <a:avLst/>
          </a:prstGeom>
        </p:spPr>
      </p:pic>
      <p:pic>
        <p:nvPicPr>
          <p:cNvPr id="11" name="Grafik 10" descr="Ein Bild, das Entwurf, Zeichnung, Symbol, Grab enthält.&#10;&#10;Automatisch generierte Beschreibung">
            <a:extLst>
              <a:ext uri="{FF2B5EF4-FFF2-40B4-BE49-F238E27FC236}">
                <a16:creationId xmlns:a16="http://schemas.microsoft.com/office/drawing/2014/main" id="{0CA566CE-45CA-74DC-0F75-3DB50A305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384" y="1304572"/>
            <a:ext cx="5045831" cy="499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6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57"/>
    </mc:Choice>
    <mc:Fallback xmlns="">
      <p:transition spd="slow" advTm="2305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Punkte der einzelnen erkannten Traubenbeeren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D2DD483-2305-93D0-7D88-509BF5762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864" y="1434289"/>
            <a:ext cx="4221948" cy="433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44"/>
    </mc:Choice>
    <mc:Fallback xmlns="">
      <p:transition spd="slow" advTm="4984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2F23977-D99F-F1DD-E949-A04A7EF5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B9BCD99-D559-BB7B-7AE3-7E6EB00F1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30ADBA3-BDFF-6B35-96D8-74E858212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E26900D-8778-E3E1-DF42-A5A937808E24}"/>
              </a:ext>
            </a:extLst>
          </p:cNvPr>
          <p:cNvSpPr txBox="1"/>
          <p:nvPr/>
        </p:nvSpPr>
        <p:spPr>
          <a:xfrm>
            <a:off x="830179" y="2959768"/>
            <a:ext cx="7146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Herzliches Dankeschön an …</a:t>
            </a:r>
          </a:p>
          <a:p>
            <a:endParaRPr lang="de-DE" dirty="0"/>
          </a:p>
          <a:p>
            <a:r>
              <a:rPr lang="de-DE" dirty="0"/>
              <a:t>	Prof. </a:t>
            </a:r>
          </a:p>
        </p:txBody>
      </p:sp>
    </p:spTree>
    <p:extLst>
      <p:ext uri="{BB962C8B-B14F-4D97-AF65-F5344CB8AC3E}">
        <p14:creationId xmlns:p14="http://schemas.microsoft.com/office/powerpoint/2010/main" val="712206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Thema | Bearbeiter / Prof. XYZ |  </a:t>
            </a:r>
            <a:r>
              <a:rPr lang="de-DE" dirty="0" err="1"/>
              <a:t>SoSe</a:t>
            </a:r>
            <a:r>
              <a:rPr lang="de-DE" dirty="0"/>
              <a:t> 2021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11188543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Quellen: </a:t>
            </a:r>
          </a:p>
          <a:p>
            <a:pPr lvl="4"/>
            <a:r>
              <a:rPr lang="de-DE" sz="2400" b="1" dirty="0">
                <a:solidFill>
                  <a:schemeClr val="accent1"/>
                </a:solidFill>
                <a:hlinkClick r:id="rId2"/>
              </a:rPr>
              <a:t>https://www.falstaff.com/at/news/der-dobot-erntet-wein-im-alleingang</a:t>
            </a:r>
            <a:endParaRPr lang="de-DE" sz="2400" b="1" dirty="0">
              <a:solidFill>
                <a:schemeClr val="accent1"/>
              </a:solidFill>
            </a:endParaRPr>
          </a:p>
          <a:p>
            <a:pPr lvl="4"/>
            <a:r>
              <a:rPr lang="de-DE" sz="2400" b="1" dirty="0">
                <a:solidFill>
                  <a:schemeClr val="accent1"/>
                </a:solidFill>
              </a:rPr>
              <a:t>https://www.youtube.com/watch?v=fFBEML0qElQ</a:t>
            </a:r>
          </a:p>
        </p:txBody>
      </p:sp>
    </p:spTree>
    <p:extLst>
      <p:ext uri="{BB962C8B-B14F-4D97-AF65-F5344CB8AC3E}">
        <p14:creationId xmlns:p14="http://schemas.microsoft.com/office/powerpoint/2010/main" val="391908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74"/>
    </mc:Choice>
    <mc:Fallback xmlns="">
      <p:transition spd="slow" advTm="2237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743B0F3-5A6F-AB66-45CD-0420EE5FE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1725A2E-4D0F-191B-A753-C75BD40B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CF6849-4F90-11AD-4F1C-554C5822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8" name="Grafik 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8FAB1F9E-F8B8-3C0A-7C7D-2F6663DA4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066" y="2307029"/>
            <a:ext cx="1554174" cy="1554174"/>
          </a:xfrm>
          <a:prstGeom prst="rect">
            <a:avLst/>
          </a:prstGeom>
        </p:spPr>
      </p:pic>
      <p:pic>
        <p:nvPicPr>
          <p:cNvPr id="10" name="Grafik 9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1666B27-AD26-E406-DAB0-09287F792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204" y="1511945"/>
            <a:ext cx="2748136" cy="2819362"/>
          </a:xfrm>
          <a:prstGeom prst="rect">
            <a:avLst/>
          </a:prstGeom>
        </p:spPr>
      </p:pic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E17D6CA1-E2C2-B811-CF4E-F7021861ABD0}"/>
              </a:ext>
            </a:extLst>
          </p:cNvPr>
          <p:cNvSpPr/>
          <p:nvPr/>
        </p:nvSpPr>
        <p:spPr>
          <a:xfrm>
            <a:off x="4012839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Ein Bild, das Clipart, Zeichnung, Entwurf, Cartoon enthält.&#10;&#10;Automatisch generierte Beschreibung">
            <a:extLst>
              <a:ext uri="{FF2B5EF4-FFF2-40B4-BE49-F238E27FC236}">
                <a16:creationId xmlns:a16="http://schemas.microsoft.com/office/drawing/2014/main" id="{D62465BB-6E7A-FA1C-50BE-96318650C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175" y="2070004"/>
            <a:ext cx="2191603" cy="202821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0B026341-49F1-5108-F3D4-C59282A6A5BE}"/>
              </a:ext>
            </a:extLst>
          </p:cNvPr>
          <p:cNvSpPr txBox="1"/>
          <p:nvPr/>
        </p:nvSpPr>
        <p:spPr>
          <a:xfrm>
            <a:off x="8209058" y="4049294"/>
            <a:ext cx="14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Qualität</a:t>
            </a:r>
            <a:endParaRPr lang="de-DE" b="1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DDE7E02-95CE-7991-107B-28C35B67FC93}"/>
              </a:ext>
            </a:extLst>
          </p:cNvPr>
          <p:cNvSpPr txBox="1"/>
          <p:nvPr/>
        </p:nvSpPr>
        <p:spPr>
          <a:xfrm>
            <a:off x="4619351" y="4049294"/>
            <a:ext cx="2191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/>
              <a:t>PointNet</a:t>
            </a:r>
            <a:r>
              <a:rPr lang="de-DE" sz="2000" b="1" dirty="0"/>
              <a:t>-Modell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3A7CD5A-51F4-BEDF-EDC7-E5250F59B551}"/>
              </a:ext>
            </a:extLst>
          </p:cNvPr>
          <p:cNvSpPr txBox="1"/>
          <p:nvPr/>
        </p:nvSpPr>
        <p:spPr>
          <a:xfrm>
            <a:off x="1830878" y="4049294"/>
            <a:ext cx="176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Punktewolke</a:t>
            </a: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23291A5A-1ADA-ECA7-25B8-9826CB3BD744}"/>
              </a:ext>
            </a:extLst>
          </p:cNvPr>
          <p:cNvSpPr/>
          <p:nvPr/>
        </p:nvSpPr>
        <p:spPr>
          <a:xfrm>
            <a:off x="6845884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117542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2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4.xml><?xml version="1.0" encoding="utf-8"?>
<a:theme xmlns:a="http://schemas.openxmlformats.org/drawingml/2006/main" name="3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5.xml><?xml version="1.0" encoding="utf-8"?>
<a:theme xmlns:a="http://schemas.openxmlformats.org/drawingml/2006/main" name="4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PPT_HHN_16x9_DE_02-1</Template>
  <TotalTime>0</TotalTime>
  <Words>339</Words>
  <Application>Microsoft Office PowerPoint</Application>
  <PresentationFormat>Breitbild</PresentationFormat>
  <Paragraphs>63</Paragraphs>
  <Slides>8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8</vt:i4>
      </vt:variant>
    </vt:vector>
  </HeadingPairs>
  <TitlesOfParts>
    <vt:vector size="16" baseType="lpstr">
      <vt:lpstr>Arial</vt:lpstr>
      <vt:lpstr>Calibri</vt:lpstr>
      <vt:lpstr>Wingdings</vt:lpstr>
      <vt:lpstr>PPT_HHN_16x9_DE_02</vt:lpstr>
      <vt:lpstr>1_PPT_HHN_16x9_DE_02</vt:lpstr>
      <vt:lpstr>2_PPT_HHN_16x9_DE_02</vt:lpstr>
      <vt:lpstr>3_PPT_HHN_16x9_DE_02</vt:lpstr>
      <vt:lpstr>4_PPT_HHN_16x9_DE_02</vt:lpstr>
      <vt:lpstr>Traubenbeeren Erkennung mittels Tiefenkamera Azure Kinect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Hochschule Heilbronn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Dausch, Anke</dc:creator>
  <cp:lastModifiedBy>Dominik Buecher</cp:lastModifiedBy>
  <cp:revision>63</cp:revision>
  <dcterms:created xsi:type="dcterms:W3CDTF">2019-06-19T07:47:57Z</dcterms:created>
  <dcterms:modified xsi:type="dcterms:W3CDTF">2024-05-27T15:37:39Z</dcterms:modified>
</cp:coreProperties>
</file>

<file path=docProps/thumbnail.jpeg>
</file>